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3"/>
  </p:notesMasterIdLst>
  <p:sldIdLst>
    <p:sldId id="279" r:id="rId5"/>
    <p:sldId id="281" r:id="rId6"/>
    <p:sldId id="282" r:id="rId7"/>
    <p:sldId id="283" r:id="rId8"/>
    <p:sldId id="287" r:id="rId9"/>
    <p:sldId id="284" r:id="rId10"/>
    <p:sldId id="285" r:id="rId11"/>
    <p:sldId id="28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3" autoAdjust="0"/>
  </p:normalViewPr>
  <p:slideViewPr>
    <p:cSldViewPr snapToGrid="0">
      <p:cViewPr varScale="1">
        <p:scale>
          <a:sx n="80" d="100"/>
          <a:sy n="80" d="100"/>
        </p:scale>
        <p:origin x="782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5/28/2022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5/28/2022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8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"/>
          <a:stretch/>
        </p:blipFill>
        <p:spPr>
          <a:xfrm>
            <a:off x="20" y="10"/>
            <a:ext cx="6092932" cy="6857990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14098E89-DA36-6EFC-ABF2-78EEE0915A5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5000"/>
          </a:blip>
          <a:srcRect r="38858" b="-1"/>
          <a:stretch/>
        </p:blipFill>
        <p:spPr>
          <a:xfrm>
            <a:off x="6092952" y="10"/>
            <a:ext cx="6099048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Flight Planner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316EA23-7AC2-06D7-3C59-59B4FF60C2EB}"/>
              </a:ext>
            </a:extLst>
          </p:cNvPr>
          <p:cNvSpPr txBox="1">
            <a:spLocks/>
          </p:cNvSpPr>
          <p:nvPr/>
        </p:nvSpPr>
        <p:spPr>
          <a:xfrm>
            <a:off x="4220402" y="2663824"/>
            <a:ext cx="3475798" cy="104986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sz="3600" dirty="0"/>
              <a:t>Main Objective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5257FBC4-5BCC-1E20-BC01-72CD4BBB6587}"/>
              </a:ext>
            </a:extLst>
          </p:cNvPr>
          <p:cNvSpPr txBox="1">
            <a:spLocks/>
          </p:cNvSpPr>
          <p:nvPr/>
        </p:nvSpPr>
        <p:spPr>
          <a:xfrm>
            <a:off x="2271651" y="2988739"/>
            <a:ext cx="7219954" cy="232621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/>
              <a:t>Provide travel agencies with the ability to retrieve and update data for end-to-end journeys</a:t>
            </a:r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125DCE0-52FC-CA02-C8D3-EF01E9646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9815" y="10"/>
            <a:ext cx="12191980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8D0A2A-53BB-986F-94C6-29A63E2E1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2585" y="152410"/>
            <a:ext cx="12191980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73D14E-7E1C-5323-442A-E4CDC9279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F0F0291E-FC92-5ACE-6BCF-6BE574E1B8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688" y="762005"/>
            <a:ext cx="9447159" cy="56388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4D7998F-607F-7D05-4347-BF0BFE858DA7}"/>
              </a:ext>
            </a:extLst>
          </p:cNvPr>
          <p:cNvSpPr txBox="1"/>
          <p:nvPr/>
        </p:nvSpPr>
        <p:spPr>
          <a:xfrm>
            <a:off x="5798091" y="892276"/>
            <a:ext cx="1726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Main Flow</a:t>
            </a:r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367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6">
            <a:extLst>
              <a:ext uri="{FF2B5EF4-FFF2-40B4-BE49-F238E27FC236}">
                <a16:creationId xmlns:a16="http://schemas.microsoft.com/office/drawing/2014/main" id="{4169DD87-3EBE-44CA-9654-8AE0466B2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73D14E-7E1C-5323-442A-E4CDC92793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90" r="2" b="688"/>
          <a:stretch/>
        </p:blipFill>
        <p:spPr>
          <a:xfrm>
            <a:off x="192526" y="550518"/>
            <a:ext cx="5799477" cy="27834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8D0A2A-53BB-986F-94C6-29A63E2E1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29" r="-3" b="1208"/>
          <a:stretch/>
        </p:blipFill>
        <p:spPr>
          <a:xfrm>
            <a:off x="6191622" y="550517"/>
            <a:ext cx="5796945" cy="27834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25DCE0-52FC-CA02-C8D3-EF01E9646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06" r="2" b="1090"/>
          <a:stretch/>
        </p:blipFill>
        <p:spPr>
          <a:xfrm>
            <a:off x="196714" y="3514856"/>
            <a:ext cx="5799477" cy="27926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563AE60-645C-9F7D-274A-C9DB7B7BC8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45" r="3" b="3"/>
          <a:stretch/>
        </p:blipFill>
        <p:spPr>
          <a:xfrm>
            <a:off x="6195810" y="3514855"/>
            <a:ext cx="5796945" cy="27926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34EB7C-20DF-77E1-830E-9DF2C9BBC395}"/>
              </a:ext>
            </a:extLst>
          </p:cNvPr>
          <p:cNvSpPr txBox="1"/>
          <p:nvPr/>
        </p:nvSpPr>
        <p:spPr>
          <a:xfrm>
            <a:off x="983974" y="1033670"/>
            <a:ext cx="3786809" cy="16312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User enters initial and final destination to receive visual representation of the travel journey including transfers if required</a:t>
            </a:r>
            <a:endParaRPr lang="en-GB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79448E-69C0-6281-FD5B-4783BE89B39E}"/>
              </a:ext>
            </a:extLst>
          </p:cNvPr>
          <p:cNvSpPr txBox="1"/>
          <p:nvPr/>
        </p:nvSpPr>
        <p:spPr>
          <a:xfrm>
            <a:off x="7044673" y="1033670"/>
            <a:ext cx="3786809" cy="101566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New destinations can be added which keeps the application up to date</a:t>
            </a:r>
            <a:endParaRPr lang="en-GB" sz="2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D7465B-18BE-73A9-5A72-F3B778CA43F9}"/>
              </a:ext>
            </a:extLst>
          </p:cNvPr>
          <p:cNvSpPr txBox="1"/>
          <p:nvPr/>
        </p:nvSpPr>
        <p:spPr>
          <a:xfrm>
            <a:off x="983974" y="4095560"/>
            <a:ext cx="3786809" cy="101566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All the data is dynamically loaded to Linked Lists via local file containing all journeys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78988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C62A864-FECA-B96A-E01E-0D229C8B85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40" t="9763" r="440" b="1219"/>
          <a:stretch/>
        </p:blipFill>
        <p:spPr>
          <a:xfrm>
            <a:off x="290060" y="457200"/>
            <a:ext cx="6487430" cy="6953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3320EF3-7ED6-4BD5-7380-DF89CF4F7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037" y="1076277"/>
            <a:ext cx="6630325" cy="6858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313D211-B94B-690D-9F26-D3145A7179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638" y="1681045"/>
            <a:ext cx="5029902" cy="7049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C6FFB55-59F4-3BF9-DF01-799DEE292F04}"/>
              </a:ext>
            </a:extLst>
          </p:cNvPr>
          <p:cNvSpPr txBox="1"/>
          <p:nvPr/>
        </p:nvSpPr>
        <p:spPr>
          <a:xfrm>
            <a:off x="4534560" y="3048000"/>
            <a:ext cx="3497730" cy="286232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All destinations are also encoded which provides quick identification and access by mapping numerical and alphabetical data.</a:t>
            </a:r>
          </a:p>
          <a:p>
            <a:endParaRPr lang="en-US" sz="2000" dirty="0"/>
          </a:p>
          <a:p>
            <a:endParaRPr lang="en-GB" sz="20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3A78006-1C74-F31A-A6C6-8431D82385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116245">
            <a:off x="1020162" y="2676295"/>
            <a:ext cx="2857899" cy="35914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46760F0-404F-182D-5CAD-9E15DBDED42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214"/>
          <a:stretch/>
        </p:blipFill>
        <p:spPr>
          <a:xfrm>
            <a:off x="8294267" y="1841806"/>
            <a:ext cx="3497731" cy="32540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38500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C62A864-FECA-B96A-E01E-0D229C8B85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40" t="9763" r="440" b="1219"/>
          <a:stretch/>
        </p:blipFill>
        <p:spPr>
          <a:xfrm>
            <a:off x="290060" y="533400"/>
            <a:ext cx="6487430" cy="6953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3320EF3-7ED6-4BD5-7380-DF89CF4F7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037" y="1152477"/>
            <a:ext cx="6630325" cy="6858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313D211-B94B-690D-9F26-D3145A7179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638" y="1757245"/>
            <a:ext cx="5029902" cy="7049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C6FFB55-59F4-3BF9-DF01-799DEE292F04}"/>
              </a:ext>
            </a:extLst>
          </p:cNvPr>
          <p:cNvSpPr txBox="1"/>
          <p:nvPr/>
        </p:nvSpPr>
        <p:spPr>
          <a:xfrm>
            <a:off x="1809750" y="3470964"/>
            <a:ext cx="5143500" cy="224676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r>
              <a:rPr lang="en-US" sz="2000" dirty="0"/>
              <a:t>Using modulo and division to split the code to 1’s, 10’s and 100’s allows to: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quickly identify each airport node position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travers the list to the exact node, when populating or retrieving data.</a:t>
            </a:r>
          </a:p>
          <a:p>
            <a:endParaRPr lang="en-GB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EE41E1-6239-B4F5-55DA-105E032C84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7371" y="3032814"/>
            <a:ext cx="3820058" cy="13908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F3DD5B-0F44-7C82-F43E-CD056CF8E0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1665" y="4641318"/>
            <a:ext cx="3805764" cy="135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706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93797CA-51AE-4245-A8B2-F5D018052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45D13CF6-CAE0-4A88-A734-2A3DBFE89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text, furniture, cabinet&#10;&#10;Description automatically generated">
            <a:extLst>
              <a:ext uri="{FF2B5EF4-FFF2-40B4-BE49-F238E27FC236}">
                <a16:creationId xmlns:a16="http://schemas.microsoft.com/office/drawing/2014/main" id="{381CCCA9-2EBE-A007-C522-6122188084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694"/>
          <a:stretch/>
        </p:blipFill>
        <p:spPr>
          <a:xfrm>
            <a:off x="1121982" y="643467"/>
            <a:ext cx="5392900" cy="532870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611AB7E-8B99-0A83-3747-20FFFA23DC8F}"/>
              </a:ext>
            </a:extLst>
          </p:cNvPr>
          <p:cNvSpPr txBox="1"/>
          <p:nvPr/>
        </p:nvSpPr>
        <p:spPr>
          <a:xfrm>
            <a:off x="7039635" y="1220330"/>
            <a:ext cx="3497730" cy="378565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There are main linked list nodes which represent the starting point of each route. </a:t>
            </a:r>
          </a:p>
          <a:p>
            <a:r>
              <a:rPr lang="en-US" sz="2000" dirty="0"/>
              <a:t>These nodes are linked to their direct access destinations (no transfers required).</a:t>
            </a:r>
          </a:p>
          <a:p>
            <a:r>
              <a:rPr lang="en-US" sz="2000" dirty="0"/>
              <a:t>The direct destinations are linked to sub-destinations</a:t>
            </a:r>
          </a:p>
          <a:p>
            <a:endParaRPr lang="en-US" sz="20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116424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0DACFED-DFD9-4C03-9E95-FF6D8E639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CA5141-8120-4ADA-BCF1-3A4449FE6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F5F609-4637-88A3-AC29-59D30396C6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14" r="16818" b="-2"/>
          <a:stretch/>
        </p:blipFill>
        <p:spPr>
          <a:xfrm>
            <a:off x="643467" y="643467"/>
            <a:ext cx="5372099" cy="55710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21" r="33337" b="-1"/>
          <a:stretch/>
        </p:blipFill>
        <p:spPr>
          <a:xfrm>
            <a:off x="6175686" y="643467"/>
            <a:ext cx="5372099" cy="55710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FB285E-48C1-3694-1E05-32BFF69657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5686" y="3700375"/>
            <a:ext cx="5461791" cy="25141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FAB5BDA-DB2A-0BBB-7D85-34E3D7FB6F95}"/>
              </a:ext>
            </a:extLst>
          </p:cNvPr>
          <p:cNvSpPr txBox="1"/>
          <p:nvPr/>
        </p:nvSpPr>
        <p:spPr>
          <a:xfrm>
            <a:off x="7039635" y="1220330"/>
            <a:ext cx="3497730" cy="16312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r>
              <a:rPr lang="en-US" sz="2000" dirty="0"/>
              <a:t>After authenticating, user is allowed to input new data and update the system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88481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>
            <a:extLst>
              <a:ext uri="{FF2B5EF4-FFF2-40B4-BE49-F238E27FC236}">
                <a16:creationId xmlns:a16="http://schemas.microsoft.com/office/drawing/2014/main" id="{5C56FD3A-4F39-4752-AC00-DB25CCA4E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772527DF-A25C-46B4-A5D9-BBE2E310A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58B144-92C5-3DBC-B26C-701098A1E6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5396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53E45DA-991D-F1C9-E736-8B3939777F2A}"/>
              </a:ext>
            </a:extLst>
          </p:cNvPr>
          <p:cNvSpPr txBox="1">
            <a:spLocks/>
          </p:cNvSpPr>
          <p:nvPr/>
        </p:nvSpPr>
        <p:spPr>
          <a:xfrm>
            <a:off x="7653130" y="3508513"/>
            <a:ext cx="3568148" cy="2282686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algn="r"/>
            <a:r>
              <a:rPr lang="en-US" b="1" dirty="0">
                <a:solidFill>
                  <a:schemeClr val="bg2"/>
                </a:solidFill>
                <a:latin typeface="Amasis MT Pro Black" panose="02040A04050005020304" pitchFamily="18" charset="0"/>
              </a:rPr>
              <a:t>	</a:t>
            </a:r>
            <a:r>
              <a:rPr lang="en-US" sz="1800" b="1" dirty="0">
                <a:solidFill>
                  <a:schemeClr val="bg2"/>
                </a:solidFill>
                <a:latin typeface="Amasis MT Pro Black" panose="02040A04050005020304" pitchFamily="18" charset="0"/>
              </a:rPr>
              <a:t>by</a:t>
            </a:r>
            <a:r>
              <a:rPr lang="en-US" b="1" dirty="0">
                <a:solidFill>
                  <a:schemeClr val="bg2"/>
                </a:solidFill>
                <a:latin typeface="Amasis MT Pro Black" panose="02040A04050005020304" pitchFamily="18" charset="0"/>
              </a:rPr>
              <a:t>	      	</a:t>
            </a:r>
          </a:p>
          <a:p>
            <a:pPr marL="36900" algn="r"/>
            <a:r>
              <a:rPr lang="en-GB" b="1" dirty="0">
                <a:solidFill>
                  <a:schemeClr val="bg2"/>
                </a:solidFill>
                <a:latin typeface="Amasis MT Pro Black" panose="02040A04050005020304" pitchFamily="18" charset="0"/>
              </a:rPr>
              <a:t>Rachel Locke</a:t>
            </a:r>
          </a:p>
          <a:p>
            <a:pPr marL="36900" algn="r"/>
            <a:r>
              <a:rPr lang="en-GB" b="1" dirty="0" err="1">
                <a:solidFill>
                  <a:schemeClr val="bg2"/>
                </a:solidFill>
                <a:latin typeface="Amasis MT Pro Black" panose="02040A04050005020304" pitchFamily="18" charset="0"/>
              </a:rPr>
              <a:t>Gurpal</a:t>
            </a:r>
            <a:r>
              <a:rPr lang="en-GB" b="1" dirty="0">
                <a:solidFill>
                  <a:schemeClr val="bg2"/>
                </a:solidFill>
                <a:latin typeface="Amasis MT Pro Black" panose="02040A04050005020304" pitchFamily="18" charset="0"/>
              </a:rPr>
              <a:t> </a:t>
            </a:r>
            <a:r>
              <a:rPr lang="en-GB" b="1" dirty="0" err="1">
                <a:solidFill>
                  <a:schemeClr val="bg2"/>
                </a:solidFill>
                <a:latin typeface="Amasis MT Pro Black" panose="02040A04050005020304" pitchFamily="18" charset="0"/>
              </a:rPr>
              <a:t>Gohler</a:t>
            </a:r>
            <a:r>
              <a:rPr lang="en-GB" b="1" dirty="0">
                <a:solidFill>
                  <a:schemeClr val="bg2"/>
                </a:solidFill>
                <a:latin typeface="Amasis MT Pro Black" panose="02040A04050005020304" pitchFamily="18" charset="0"/>
              </a:rPr>
              <a:t> </a:t>
            </a:r>
          </a:p>
          <a:p>
            <a:pPr marL="36900" algn="r"/>
            <a:r>
              <a:rPr lang="en-GB" b="1" dirty="0">
                <a:solidFill>
                  <a:schemeClr val="bg2"/>
                </a:solidFill>
                <a:latin typeface="Amasis MT Pro Black" panose="02040A04050005020304" pitchFamily="18" charset="0"/>
              </a:rPr>
              <a:t>Deyan Petkov</a:t>
            </a:r>
            <a:endParaRPr lang="en-US" b="1" dirty="0">
              <a:solidFill>
                <a:schemeClr val="bg2"/>
              </a:solidFill>
              <a:latin typeface="Amasis MT Pro Black" panose="02040A04050005020304" pitchFamily="18" charset="0"/>
            </a:endParaRPr>
          </a:p>
          <a:p>
            <a:pPr algn="r"/>
            <a:endParaRPr lang="en-US" b="1" dirty="0">
              <a:solidFill>
                <a:schemeClr val="bg2"/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0719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{816ED3E9-943F-4809-A881-6D5DD774E7FF}tf55705232_win32</Template>
  <TotalTime>109</TotalTime>
  <Words>182</Words>
  <Application>Microsoft Office PowerPoint</Application>
  <PresentationFormat>Widescreen</PresentationFormat>
  <Paragraphs>26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Amasis MT Pro Black</vt:lpstr>
      <vt:lpstr>Arial</vt:lpstr>
      <vt:lpstr>Calibri</vt:lpstr>
      <vt:lpstr>Goudy Old Style</vt:lpstr>
      <vt:lpstr>Wingdings 2</vt:lpstr>
      <vt:lpstr>SlateVTI</vt:lpstr>
      <vt:lpstr>Flight Planner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Flight Planner</dc:title>
  <dc:creator>Deyan</dc:creator>
  <cp:lastModifiedBy>Deyan</cp:lastModifiedBy>
  <cp:revision>4</cp:revision>
  <dcterms:created xsi:type="dcterms:W3CDTF">2022-05-28T11:01:15Z</dcterms:created>
  <dcterms:modified xsi:type="dcterms:W3CDTF">2022-05-28T13:05:57Z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